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  <p:sldMasterId id="2147483658" r:id="rId3"/>
  </p:sldMasterIdLst>
  <p:sldIdLst>
    <p:sldId id="258" r:id="rId4"/>
    <p:sldId id="270" r:id="rId5"/>
    <p:sldId id="265" r:id="rId6"/>
    <p:sldId id="261" r:id="rId7"/>
    <p:sldId id="266" r:id="rId8"/>
    <p:sldId id="262" r:id="rId9"/>
    <p:sldId id="271" r:id="rId10"/>
    <p:sldId id="267" r:id="rId11"/>
    <p:sldId id="263" r:id="rId12"/>
    <p:sldId id="274" r:id="rId13"/>
    <p:sldId id="268" r:id="rId14"/>
    <p:sldId id="273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1" autoAdjust="0"/>
  </p:normalViewPr>
  <p:slideViewPr>
    <p:cSldViewPr snapToGrid="0" snapToObjects="1">
      <p:cViewPr varScale="1">
        <p:scale>
          <a:sx n="85" d="100"/>
          <a:sy n="85" d="100"/>
        </p:scale>
        <p:origin x="-852" y="-96"/>
      </p:cViewPr>
      <p:guideLst>
        <p:guide orient="horz" pos="1620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2B2D4-8185-4695-B7F6-4A6BC8D6814A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5" csCatId="colorful" phldr="1"/>
      <dgm:spPr/>
    </dgm:pt>
    <dgm:pt modelId="{6FFCE73C-E162-41D8-B75A-E6AE070168FD}">
      <dgm:prSet phldrT="[Text]" custT="1"/>
      <dgm:spPr/>
      <dgm:t>
        <a:bodyPr/>
        <a:lstStyle/>
        <a:p>
          <a:r>
            <a:rPr lang="en-GB" sz="1250" dirty="0" smtClean="0"/>
            <a:t>Population target per store calculated</a:t>
          </a:r>
          <a:endParaRPr lang="en-GB" sz="1250" dirty="0"/>
        </a:p>
      </dgm:t>
    </dgm:pt>
    <dgm:pt modelId="{C27B7C8F-561D-450B-858B-A5358CFCF932}" type="parTrans" cxnId="{3959DE03-95CF-43AE-9742-18AD9ADAD72C}">
      <dgm:prSet/>
      <dgm:spPr/>
      <dgm:t>
        <a:bodyPr/>
        <a:lstStyle/>
        <a:p>
          <a:endParaRPr lang="en-GB" sz="1250"/>
        </a:p>
      </dgm:t>
    </dgm:pt>
    <dgm:pt modelId="{CB6A6D73-6CBC-4D35-A28B-F6B29C32B20C}" type="sibTrans" cxnId="{3959DE03-95CF-43AE-9742-18AD9ADAD72C}">
      <dgm:prSet/>
      <dgm:spPr/>
      <dgm:t>
        <a:bodyPr/>
        <a:lstStyle/>
        <a:p>
          <a:endParaRPr lang="en-GB" sz="1250"/>
        </a:p>
      </dgm:t>
    </dgm:pt>
    <dgm:pt modelId="{0A6799B1-0D26-4401-B6CC-F802EB1FDECF}">
      <dgm:prSet phldrT="[Text]" custT="1"/>
      <dgm:spPr/>
      <dgm:t>
        <a:bodyPr/>
        <a:lstStyle/>
        <a:p>
          <a:r>
            <a:rPr lang="en-GB" sz="1250" dirty="0" smtClean="0"/>
            <a:t>Catchments hand drawn</a:t>
          </a:r>
          <a:endParaRPr lang="en-GB" sz="1250" dirty="0"/>
        </a:p>
      </dgm:t>
    </dgm:pt>
    <dgm:pt modelId="{2507FAC8-DF73-46F0-97D8-14908F42AB41}" type="parTrans" cxnId="{18E0165A-CA68-4BB7-A231-0D064FA23962}">
      <dgm:prSet/>
      <dgm:spPr/>
      <dgm:t>
        <a:bodyPr/>
        <a:lstStyle/>
        <a:p>
          <a:endParaRPr lang="en-GB" sz="1250"/>
        </a:p>
      </dgm:t>
    </dgm:pt>
    <dgm:pt modelId="{1E35382C-0000-4C07-895D-439E6E2C98F4}" type="sibTrans" cxnId="{18E0165A-CA68-4BB7-A231-0D064FA23962}">
      <dgm:prSet/>
      <dgm:spPr/>
      <dgm:t>
        <a:bodyPr/>
        <a:lstStyle/>
        <a:p>
          <a:endParaRPr lang="en-GB" sz="1250"/>
        </a:p>
      </dgm:t>
    </dgm:pt>
    <dgm:pt modelId="{EC2FD9A1-6399-4577-A56E-B7B9216C3266}">
      <dgm:prSet phldrT="[Text]" custT="1"/>
      <dgm:spPr/>
      <dgm:t>
        <a:bodyPr/>
        <a:lstStyle/>
        <a:p>
          <a:r>
            <a:rPr lang="en-GB" sz="1250" dirty="0" smtClean="0"/>
            <a:t>Drive time applied</a:t>
          </a:r>
          <a:endParaRPr lang="en-GB" sz="1250" dirty="0"/>
        </a:p>
      </dgm:t>
    </dgm:pt>
    <dgm:pt modelId="{28117FCB-3B9C-4AC7-800B-534DCE7248BB}" type="parTrans" cxnId="{F6A9528B-94E8-41F4-B3F5-D54C69651C7C}">
      <dgm:prSet/>
      <dgm:spPr/>
      <dgm:t>
        <a:bodyPr/>
        <a:lstStyle/>
        <a:p>
          <a:endParaRPr lang="en-GB" sz="1250"/>
        </a:p>
      </dgm:t>
    </dgm:pt>
    <dgm:pt modelId="{0C453689-ECA6-4DC5-B682-1AE94F64F65E}" type="sibTrans" cxnId="{F6A9528B-94E8-41F4-B3F5-D54C69651C7C}">
      <dgm:prSet/>
      <dgm:spPr/>
      <dgm:t>
        <a:bodyPr/>
        <a:lstStyle/>
        <a:p>
          <a:endParaRPr lang="en-GB" sz="1250"/>
        </a:p>
      </dgm:t>
    </dgm:pt>
    <dgm:pt modelId="{C34B9014-819D-42D5-B157-E4CCB84E62F3}">
      <dgm:prSet phldrT="[Text]" custT="1"/>
      <dgm:spPr/>
      <dgm:t>
        <a:bodyPr/>
        <a:lstStyle/>
        <a:p>
          <a:r>
            <a:rPr lang="en-GB" sz="1250" dirty="0" smtClean="0"/>
            <a:t>Variance from target population calculated</a:t>
          </a:r>
          <a:endParaRPr lang="en-GB" sz="1250" dirty="0"/>
        </a:p>
      </dgm:t>
    </dgm:pt>
    <dgm:pt modelId="{A2A89457-4EC9-450F-A486-4FA03255405B}" type="parTrans" cxnId="{44214D58-CD32-4130-9531-EE3484BA43CD}">
      <dgm:prSet/>
      <dgm:spPr/>
      <dgm:t>
        <a:bodyPr/>
        <a:lstStyle/>
        <a:p>
          <a:endParaRPr lang="en-GB" sz="1250"/>
        </a:p>
      </dgm:t>
    </dgm:pt>
    <dgm:pt modelId="{FB0DB3DC-7355-49FC-AF0A-704D21815B80}" type="sibTrans" cxnId="{44214D58-CD32-4130-9531-EE3484BA43CD}">
      <dgm:prSet/>
      <dgm:spPr/>
      <dgm:t>
        <a:bodyPr/>
        <a:lstStyle/>
        <a:p>
          <a:endParaRPr lang="en-GB" sz="1250"/>
        </a:p>
      </dgm:t>
    </dgm:pt>
    <dgm:pt modelId="{9FFDF06B-6365-469E-B214-104D01C5F0CC}">
      <dgm:prSet phldrT="[Text]" custT="1"/>
      <dgm:spPr/>
      <dgm:t>
        <a:bodyPr/>
        <a:lstStyle/>
        <a:p>
          <a:r>
            <a:rPr lang="en-GB" sz="1250" dirty="0" smtClean="0"/>
            <a:t>Catchments adjusted as necessary</a:t>
          </a:r>
          <a:endParaRPr lang="en-GB" sz="1250" dirty="0"/>
        </a:p>
      </dgm:t>
    </dgm:pt>
    <dgm:pt modelId="{1142092F-2991-4143-9997-C85A5FC50272}" type="parTrans" cxnId="{AFBABFD9-E65C-48B9-A896-C4E49A71A7D2}">
      <dgm:prSet/>
      <dgm:spPr/>
      <dgm:t>
        <a:bodyPr/>
        <a:lstStyle/>
        <a:p>
          <a:endParaRPr lang="en-GB" sz="1250"/>
        </a:p>
      </dgm:t>
    </dgm:pt>
    <dgm:pt modelId="{7C312307-00E7-411F-AF9F-49F7283F43E0}" type="sibTrans" cxnId="{AFBABFD9-E65C-48B9-A896-C4E49A71A7D2}">
      <dgm:prSet/>
      <dgm:spPr/>
      <dgm:t>
        <a:bodyPr/>
        <a:lstStyle/>
        <a:p>
          <a:endParaRPr lang="en-GB" sz="1250"/>
        </a:p>
      </dgm:t>
    </dgm:pt>
    <dgm:pt modelId="{C3CB6D8A-B8B1-4B40-82F5-34FA2A711776}" type="pres">
      <dgm:prSet presAssocID="{88F2B2D4-8185-4695-B7F6-4A6BC8D6814A}" presName="Name0" presStyleCnt="0">
        <dgm:presLayoutVars>
          <dgm:dir/>
          <dgm:resizeHandles val="exact"/>
        </dgm:presLayoutVars>
      </dgm:prSet>
      <dgm:spPr/>
    </dgm:pt>
    <dgm:pt modelId="{8968F9FE-5D43-46B8-B713-6406B387AF33}" type="pres">
      <dgm:prSet presAssocID="{6FFCE73C-E162-41D8-B75A-E6AE070168FD}" presName="composite" presStyleCnt="0"/>
      <dgm:spPr/>
    </dgm:pt>
    <dgm:pt modelId="{00445A1C-5459-42DA-A786-AD7F8DC45507}" type="pres">
      <dgm:prSet presAssocID="{6FFCE73C-E162-41D8-B75A-E6AE070168FD}" presName="bgChev" presStyleLbl="node1" presStyleIdx="0" presStyleCnt="5"/>
      <dgm:spPr/>
    </dgm:pt>
    <dgm:pt modelId="{E66B93F4-ED04-42B7-941B-703FC734E63C}" type="pres">
      <dgm:prSet presAssocID="{6FFCE73C-E162-41D8-B75A-E6AE070168FD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4D2164-E783-4FF7-B51E-E4B6747CCCDB}" type="pres">
      <dgm:prSet presAssocID="{CB6A6D73-6CBC-4D35-A28B-F6B29C32B20C}" presName="compositeSpace" presStyleCnt="0"/>
      <dgm:spPr/>
    </dgm:pt>
    <dgm:pt modelId="{CB6BD5AE-9DAA-48CE-AAC8-C6C6066D1176}" type="pres">
      <dgm:prSet presAssocID="{0A6799B1-0D26-4401-B6CC-F802EB1FDECF}" presName="composite" presStyleCnt="0"/>
      <dgm:spPr/>
    </dgm:pt>
    <dgm:pt modelId="{1C602E05-108D-4D05-86E6-56BC744599F9}" type="pres">
      <dgm:prSet presAssocID="{0A6799B1-0D26-4401-B6CC-F802EB1FDECF}" presName="bgChev" presStyleLbl="node1" presStyleIdx="1" presStyleCnt="5"/>
      <dgm:spPr/>
    </dgm:pt>
    <dgm:pt modelId="{2357FEB2-D3C9-4521-BC51-DD1E5AD0EB33}" type="pres">
      <dgm:prSet presAssocID="{0A6799B1-0D26-4401-B6CC-F802EB1FDECF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DFDE6E-0676-40B0-9ABB-7009E52A0194}" type="pres">
      <dgm:prSet presAssocID="{1E35382C-0000-4C07-895D-439E6E2C98F4}" presName="compositeSpace" presStyleCnt="0"/>
      <dgm:spPr/>
    </dgm:pt>
    <dgm:pt modelId="{2706B46D-DC52-499B-9ED6-BE8E638ED2AF}" type="pres">
      <dgm:prSet presAssocID="{EC2FD9A1-6399-4577-A56E-B7B9216C3266}" presName="composite" presStyleCnt="0"/>
      <dgm:spPr/>
    </dgm:pt>
    <dgm:pt modelId="{05AE4483-B711-4E88-8B8C-477D4EB79F85}" type="pres">
      <dgm:prSet presAssocID="{EC2FD9A1-6399-4577-A56E-B7B9216C3266}" presName="bgChev" presStyleLbl="node1" presStyleIdx="2" presStyleCnt="5"/>
      <dgm:spPr/>
    </dgm:pt>
    <dgm:pt modelId="{D3ACAAF2-3BA1-4AF0-A7F7-CA790033690C}" type="pres">
      <dgm:prSet presAssocID="{EC2FD9A1-6399-4577-A56E-B7B9216C3266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122310-F921-4DD7-A8D9-BA4658AB4A5C}" type="pres">
      <dgm:prSet presAssocID="{0C453689-ECA6-4DC5-B682-1AE94F64F65E}" presName="compositeSpace" presStyleCnt="0"/>
      <dgm:spPr/>
    </dgm:pt>
    <dgm:pt modelId="{78A0F1AA-F1D2-434C-B918-AA66F40D3129}" type="pres">
      <dgm:prSet presAssocID="{C34B9014-819D-42D5-B157-E4CCB84E62F3}" presName="composite" presStyleCnt="0"/>
      <dgm:spPr/>
    </dgm:pt>
    <dgm:pt modelId="{E321F3BD-4D07-4700-90E3-ECAE10263996}" type="pres">
      <dgm:prSet presAssocID="{C34B9014-819D-42D5-B157-E4CCB84E62F3}" presName="bgChev" presStyleLbl="node1" presStyleIdx="3" presStyleCnt="5"/>
      <dgm:spPr/>
    </dgm:pt>
    <dgm:pt modelId="{C7E62DE2-9A19-45BA-A878-B91274470220}" type="pres">
      <dgm:prSet presAssocID="{C34B9014-819D-42D5-B157-E4CCB84E62F3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E3B864-611A-41EA-93A0-7D3A69230C1B}" type="pres">
      <dgm:prSet presAssocID="{FB0DB3DC-7355-49FC-AF0A-704D21815B80}" presName="compositeSpace" presStyleCnt="0"/>
      <dgm:spPr/>
    </dgm:pt>
    <dgm:pt modelId="{52E7BC6B-4117-4A1C-94A0-BA00B9AF9ABA}" type="pres">
      <dgm:prSet presAssocID="{9FFDF06B-6365-469E-B214-104D01C5F0CC}" presName="composite" presStyleCnt="0"/>
      <dgm:spPr/>
    </dgm:pt>
    <dgm:pt modelId="{1BB6264A-DD7C-46F9-804A-73146E803CFB}" type="pres">
      <dgm:prSet presAssocID="{9FFDF06B-6365-469E-B214-104D01C5F0CC}" presName="bgChev" presStyleLbl="node1" presStyleIdx="4" presStyleCnt="5"/>
      <dgm:spPr/>
    </dgm:pt>
    <dgm:pt modelId="{E1BA3DC5-E39B-4E94-AFD4-B114C9DABC89}" type="pres">
      <dgm:prSet presAssocID="{9FFDF06B-6365-469E-B214-104D01C5F0CC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53895F3-6527-4E3A-94D4-888C8C46B0B1}" type="presOf" srcId="{0A6799B1-0D26-4401-B6CC-F802EB1FDECF}" destId="{2357FEB2-D3C9-4521-BC51-DD1E5AD0EB33}" srcOrd="0" destOrd="0" presId="urn:microsoft.com/office/officeart/2005/8/layout/chevronAccent+Icon"/>
    <dgm:cxn modelId="{49BCB21F-79C1-4A3E-ADD6-887EC8DFD871}" type="presOf" srcId="{6FFCE73C-E162-41D8-B75A-E6AE070168FD}" destId="{E66B93F4-ED04-42B7-941B-703FC734E63C}" srcOrd="0" destOrd="0" presId="urn:microsoft.com/office/officeart/2005/8/layout/chevronAccent+Icon"/>
    <dgm:cxn modelId="{F6A9528B-94E8-41F4-B3F5-D54C69651C7C}" srcId="{88F2B2D4-8185-4695-B7F6-4A6BC8D6814A}" destId="{EC2FD9A1-6399-4577-A56E-B7B9216C3266}" srcOrd="2" destOrd="0" parTransId="{28117FCB-3B9C-4AC7-800B-534DCE7248BB}" sibTransId="{0C453689-ECA6-4DC5-B682-1AE94F64F65E}"/>
    <dgm:cxn modelId="{3959DE03-95CF-43AE-9742-18AD9ADAD72C}" srcId="{88F2B2D4-8185-4695-B7F6-4A6BC8D6814A}" destId="{6FFCE73C-E162-41D8-B75A-E6AE070168FD}" srcOrd="0" destOrd="0" parTransId="{C27B7C8F-561D-450B-858B-A5358CFCF932}" sibTransId="{CB6A6D73-6CBC-4D35-A28B-F6B29C32B20C}"/>
    <dgm:cxn modelId="{18E0165A-CA68-4BB7-A231-0D064FA23962}" srcId="{88F2B2D4-8185-4695-B7F6-4A6BC8D6814A}" destId="{0A6799B1-0D26-4401-B6CC-F802EB1FDECF}" srcOrd="1" destOrd="0" parTransId="{2507FAC8-DF73-46F0-97D8-14908F42AB41}" sibTransId="{1E35382C-0000-4C07-895D-439E6E2C98F4}"/>
    <dgm:cxn modelId="{CB4D06F5-2D24-4239-8416-1016F5904D09}" type="presOf" srcId="{88F2B2D4-8185-4695-B7F6-4A6BC8D6814A}" destId="{C3CB6D8A-B8B1-4B40-82F5-34FA2A711776}" srcOrd="0" destOrd="0" presId="urn:microsoft.com/office/officeart/2005/8/layout/chevronAccent+Icon"/>
    <dgm:cxn modelId="{0CC8153E-B9A1-4B7B-BCCA-1CD83FD09A1B}" type="presOf" srcId="{C34B9014-819D-42D5-B157-E4CCB84E62F3}" destId="{C7E62DE2-9A19-45BA-A878-B91274470220}" srcOrd="0" destOrd="0" presId="urn:microsoft.com/office/officeart/2005/8/layout/chevronAccent+Icon"/>
    <dgm:cxn modelId="{0787454D-5C5C-46F7-A5AD-A213824277BB}" type="presOf" srcId="{EC2FD9A1-6399-4577-A56E-B7B9216C3266}" destId="{D3ACAAF2-3BA1-4AF0-A7F7-CA790033690C}" srcOrd="0" destOrd="0" presId="urn:microsoft.com/office/officeart/2005/8/layout/chevronAccent+Icon"/>
    <dgm:cxn modelId="{44214D58-CD32-4130-9531-EE3484BA43CD}" srcId="{88F2B2D4-8185-4695-B7F6-4A6BC8D6814A}" destId="{C34B9014-819D-42D5-B157-E4CCB84E62F3}" srcOrd="3" destOrd="0" parTransId="{A2A89457-4EC9-450F-A486-4FA03255405B}" sibTransId="{FB0DB3DC-7355-49FC-AF0A-704D21815B80}"/>
    <dgm:cxn modelId="{632C36A0-7710-44C8-997D-D051A3DA4F3C}" type="presOf" srcId="{9FFDF06B-6365-469E-B214-104D01C5F0CC}" destId="{E1BA3DC5-E39B-4E94-AFD4-B114C9DABC89}" srcOrd="0" destOrd="0" presId="urn:microsoft.com/office/officeart/2005/8/layout/chevronAccent+Icon"/>
    <dgm:cxn modelId="{AFBABFD9-E65C-48B9-A896-C4E49A71A7D2}" srcId="{88F2B2D4-8185-4695-B7F6-4A6BC8D6814A}" destId="{9FFDF06B-6365-469E-B214-104D01C5F0CC}" srcOrd="4" destOrd="0" parTransId="{1142092F-2991-4143-9997-C85A5FC50272}" sibTransId="{7C312307-00E7-411F-AF9F-49F7283F43E0}"/>
    <dgm:cxn modelId="{23FCE344-6605-49B6-8E20-3AEF9C5F9192}" type="presParOf" srcId="{C3CB6D8A-B8B1-4B40-82F5-34FA2A711776}" destId="{8968F9FE-5D43-46B8-B713-6406B387AF33}" srcOrd="0" destOrd="0" presId="urn:microsoft.com/office/officeart/2005/8/layout/chevronAccent+Icon"/>
    <dgm:cxn modelId="{1BC2F6BA-1D6A-4D15-9C42-9EDB8EBA9A84}" type="presParOf" srcId="{8968F9FE-5D43-46B8-B713-6406B387AF33}" destId="{00445A1C-5459-42DA-A786-AD7F8DC45507}" srcOrd="0" destOrd="0" presId="urn:microsoft.com/office/officeart/2005/8/layout/chevronAccent+Icon"/>
    <dgm:cxn modelId="{CD750823-920A-4CFF-9B4A-F1BAF1B2E7A6}" type="presParOf" srcId="{8968F9FE-5D43-46B8-B713-6406B387AF33}" destId="{E66B93F4-ED04-42B7-941B-703FC734E63C}" srcOrd="1" destOrd="0" presId="urn:microsoft.com/office/officeart/2005/8/layout/chevronAccent+Icon"/>
    <dgm:cxn modelId="{86AE9EBB-D957-40F0-B64B-B4FA2B01DFF5}" type="presParOf" srcId="{C3CB6D8A-B8B1-4B40-82F5-34FA2A711776}" destId="{FC4D2164-E783-4FF7-B51E-E4B6747CCCDB}" srcOrd="1" destOrd="0" presId="urn:microsoft.com/office/officeart/2005/8/layout/chevronAccent+Icon"/>
    <dgm:cxn modelId="{36B3ED00-2549-4024-BA47-EEC6A4D81F1D}" type="presParOf" srcId="{C3CB6D8A-B8B1-4B40-82F5-34FA2A711776}" destId="{CB6BD5AE-9DAA-48CE-AAC8-C6C6066D1176}" srcOrd="2" destOrd="0" presId="urn:microsoft.com/office/officeart/2005/8/layout/chevronAccent+Icon"/>
    <dgm:cxn modelId="{5093F66F-1552-4A5D-A8E8-3AB989E76C2B}" type="presParOf" srcId="{CB6BD5AE-9DAA-48CE-AAC8-C6C6066D1176}" destId="{1C602E05-108D-4D05-86E6-56BC744599F9}" srcOrd="0" destOrd="0" presId="urn:microsoft.com/office/officeart/2005/8/layout/chevronAccent+Icon"/>
    <dgm:cxn modelId="{CE32933B-6168-4D6C-A459-AA5428794EDA}" type="presParOf" srcId="{CB6BD5AE-9DAA-48CE-AAC8-C6C6066D1176}" destId="{2357FEB2-D3C9-4521-BC51-DD1E5AD0EB33}" srcOrd="1" destOrd="0" presId="urn:microsoft.com/office/officeart/2005/8/layout/chevronAccent+Icon"/>
    <dgm:cxn modelId="{DA02D5ED-D0AE-4184-8A6C-16A762ABDED6}" type="presParOf" srcId="{C3CB6D8A-B8B1-4B40-82F5-34FA2A711776}" destId="{EBDFDE6E-0676-40B0-9ABB-7009E52A0194}" srcOrd="3" destOrd="0" presId="urn:microsoft.com/office/officeart/2005/8/layout/chevronAccent+Icon"/>
    <dgm:cxn modelId="{52742733-82CA-42EA-9726-D005D5A618A0}" type="presParOf" srcId="{C3CB6D8A-B8B1-4B40-82F5-34FA2A711776}" destId="{2706B46D-DC52-499B-9ED6-BE8E638ED2AF}" srcOrd="4" destOrd="0" presId="urn:microsoft.com/office/officeart/2005/8/layout/chevronAccent+Icon"/>
    <dgm:cxn modelId="{E13D5534-04CD-4CD7-9BBB-D90F63BFE125}" type="presParOf" srcId="{2706B46D-DC52-499B-9ED6-BE8E638ED2AF}" destId="{05AE4483-B711-4E88-8B8C-477D4EB79F85}" srcOrd="0" destOrd="0" presId="urn:microsoft.com/office/officeart/2005/8/layout/chevronAccent+Icon"/>
    <dgm:cxn modelId="{6C0EDE4A-8A58-481F-9774-DAEC582E8E0C}" type="presParOf" srcId="{2706B46D-DC52-499B-9ED6-BE8E638ED2AF}" destId="{D3ACAAF2-3BA1-4AF0-A7F7-CA790033690C}" srcOrd="1" destOrd="0" presId="urn:microsoft.com/office/officeart/2005/8/layout/chevronAccent+Icon"/>
    <dgm:cxn modelId="{16855F14-CA91-4C33-83AF-06C0E8151642}" type="presParOf" srcId="{C3CB6D8A-B8B1-4B40-82F5-34FA2A711776}" destId="{72122310-F921-4DD7-A8D9-BA4658AB4A5C}" srcOrd="5" destOrd="0" presId="urn:microsoft.com/office/officeart/2005/8/layout/chevronAccent+Icon"/>
    <dgm:cxn modelId="{C01D6F3D-23D9-4F7C-AD0F-846315FE06C3}" type="presParOf" srcId="{C3CB6D8A-B8B1-4B40-82F5-34FA2A711776}" destId="{78A0F1AA-F1D2-434C-B918-AA66F40D3129}" srcOrd="6" destOrd="0" presId="urn:microsoft.com/office/officeart/2005/8/layout/chevronAccent+Icon"/>
    <dgm:cxn modelId="{727CD882-E4D5-4365-98BF-F1BCCDF5C105}" type="presParOf" srcId="{78A0F1AA-F1D2-434C-B918-AA66F40D3129}" destId="{E321F3BD-4D07-4700-90E3-ECAE10263996}" srcOrd="0" destOrd="0" presId="urn:microsoft.com/office/officeart/2005/8/layout/chevronAccent+Icon"/>
    <dgm:cxn modelId="{9D36F453-005F-472D-890A-D10F96397C3A}" type="presParOf" srcId="{78A0F1AA-F1D2-434C-B918-AA66F40D3129}" destId="{C7E62DE2-9A19-45BA-A878-B91274470220}" srcOrd="1" destOrd="0" presId="urn:microsoft.com/office/officeart/2005/8/layout/chevronAccent+Icon"/>
    <dgm:cxn modelId="{026EF50D-FE66-42BC-84C8-57468A9F9376}" type="presParOf" srcId="{C3CB6D8A-B8B1-4B40-82F5-34FA2A711776}" destId="{57E3B864-611A-41EA-93A0-7D3A69230C1B}" srcOrd="7" destOrd="0" presId="urn:microsoft.com/office/officeart/2005/8/layout/chevronAccent+Icon"/>
    <dgm:cxn modelId="{520FACCC-22C0-4D0B-B631-63B6568A49B4}" type="presParOf" srcId="{C3CB6D8A-B8B1-4B40-82F5-34FA2A711776}" destId="{52E7BC6B-4117-4A1C-94A0-BA00B9AF9ABA}" srcOrd="8" destOrd="0" presId="urn:microsoft.com/office/officeart/2005/8/layout/chevronAccent+Icon"/>
    <dgm:cxn modelId="{CBF6B7C1-300A-421C-8420-444A7C8E5674}" type="presParOf" srcId="{52E7BC6B-4117-4A1C-94A0-BA00B9AF9ABA}" destId="{1BB6264A-DD7C-46F9-804A-73146E803CFB}" srcOrd="0" destOrd="0" presId="urn:microsoft.com/office/officeart/2005/8/layout/chevronAccent+Icon"/>
    <dgm:cxn modelId="{9466C936-18AA-46C7-94B4-97F816F32EEE}" type="presParOf" srcId="{52E7BC6B-4117-4A1C-94A0-BA00B9AF9ABA}" destId="{E1BA3DC5-E39B-4E94-AFD4-B114C9DABC8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45A1C-5459-42DA-A786-AD7F8DC45507}">
      <dsp:nvSpPr>
        <dsp:cNvPr id="0" name=""/>
        <dsp:cNvSpPr/>
      </dsp:nvSpPr>
      <dsp:spPr>
        <a:xfrm>
          <a:off x="1437" y="1860974"/>
          <a:ext cx="1609352" cy="621210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B93F4-ED04-42B7-941B-703FC734E63C}">
      <dsp:nvSpPr>
        <dsp:cNvPr id="0" name=""/>
        <dsp:cNvSpPr/>
      </dsp:nvSpPr>
      <dsp:spPr>
        <a:xfrm>
          <a:off x="430598" y="2016276"/>
          <a:ext cx="1359009" cy="621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50" kern="1200" dirty="0" smtClean="0"/>
            <a:t>Population target per store calculated</a:t>
          </a:r>
          <a:endParaRPr lang="en-GB" sz="1250" kern="1200" dirty="0"/>
        </a:p>
      </dsp:txBody>
      <dsp:txXfrm>
        <a:off x="448793" y="2034471"/>
        <a:ext cx="1322619" cy="584820"/>
      </dsp:txXfrm>
    </dsp:sp>
    <dsp:sp modelId="{1C602E05-108D-4D05-86E6-56BC744599F9}">
      <dsp:nvSpPr>
        <dsp:cNvPr id="0" name=""/>
        <dsp:cNvSpPr/>
      </dsp:nvSpPr>
      <dsp:spPr>
        <a:xfrm>
          <a:off x="1839676" y="1860974"/>
          <a:ext cx="1609352" cy="621210"/>
        </a:xfrm>
        <a:prstGeom prst="chevron">
          <a:avLst>
            <a:gd name="adj" fmla="val 4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7FEB2-D3C9-4521-BC51-DD1E5AD0EB33}">
      <dsp:nvSpPr>
        <dsp:cNvPr id="0" name=""/>
        <dsp:cNvSpPr/>
      </dsp:nvSpPr>
      <dsp:spPr>
        <a:xfrm>
          <a:off x="2268837" y="2016276"/>
          <a:ext cx="1359009" cy="621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50" kern="1200" dirty="0" smtClean="0"/>
            <a:t>Catchments hand drawn</a:t>
          </a:r>
          <a:endParaRPr lang="en-GB" sz="1250" kern="1200" dirty="0"/>
        </a:p>
      </dsp:txBody>
      <dsp:txXfrm>
        <a:off x="2287032" y="2034471"/>
        <a:ext cx="1322619" cy="584820"/>
      </dsp:txXfrm>
    </dsp:sp>
    <dsp:sp modelId="{05AE4483-B711-4E88-8B8C-477D4EB79F85}">
      <dsp:nvSpPr>
        <dsp:cNvPr id="0" name=""/>
        <dsp:cNvSpPr/>
      </dsp:nvSpPr>
      <dsp:spPr>
        <a:xfrm>
          <a:off x="3677915" y="1860974"/>
          <a:ext cx="1609352" cy="621210"/>
        </a:xfrm>
        <a:prstGeom prst="chevron">
          <a:avLst>
            <a:gd name="adj" fmla="val 4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CAAF2-3BA1-4AF0-A7F7-CA790033690C}">
      <dsp:nvSpPr>
        <dsp:cNvPr id="0" name=""/>
        <dsp:cNvSpPr/>
      </dsp:nvSpPr>
      <dsp:spPr>
        <a:xfrm>
          <a:off x="4107075" y="2016276"/>
          <a:ext cx="1359009" cy="621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50" kern="1200" dirty="0" smtClean="0"/>
            <a:t>Drive time applied</a:t>
          </a:r>
          <a:endParaRPr lang="en-GB" sz="1250" kern="1200" dirty="0"/>
        </a:p>
      </dsp:txBody>
      <dsp:txXfrm>
        <a:off x="4125270" y="2034471"/>
        <a:ext cx="1322619" cy="584820"/>
      </dsp:txXfrm>
    </dsp:sp>
    <dsp:sp modelId="{E321F3BD-4D07-4700-90E3-ECAE10263996}">
      <dsp:nvSpPr>
        <dsp:cNvPr id="0" name=""/>
        <dsp:cNvSpPr/>
      </dsp:nvSpPr>
      <dsp:spPr>
        <a:xfrm>
          <a:off x="5516153" y="1860974"/>
          <a:ext cx="1609352" cy="621210"/>
        </a:xfrm>
        <a:prstGeom prst="chevron">
          <a:avLst>
            <a:gd name="adj" fmla="val 4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62DE2-9A19-45BA-A878-B91274470220}">
      <dsp:nvSpPr>
        <dsp:cNvPr id="0" name=""/>
        <dsp:cNvSpPr/>
      </dsp:nvSpPr>
      <dsp:spPr>
        <a:xfrm>
          <a:off x="5945314" y="2016276"/>
          <a:ext cx="1359009" cy="621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50" kern="1200" dirty="0" smtClean="0"/>
            <a:t>Variance from target population calculated</a:t>
          </a:r>
          <a:endParaRPr lang="en-GB" sz="1250" kern="1200" dirty="0"/>
        </a:p>
      </dsp:txBody>
      <dsp:txXfrm>
        <a:off x="5963509" y="2034471"/>
        <a:ext cx="1322619" cy="584820"/>
      </dsp:txXfrm>
    </dsp:sp>
    <dsp:sp modelId="{1BB6264A-DD7C-46F9-804A-73146E803CFB}">
      <dsp:nvSpPr>
        <dsp:cNvPr id="0" name=""/>
        <dsp:cNvSpPr/>
      </dsp:nvSpPr>
      <dsp:spPr>
        <a:xfrm>
          <a:off x="7354392" y="1860974"/>
          <a:ext cx="1609352" cy="621210"/>
        </a:xfrm>
        <a:prstGeom prst="chevron">
          <a:avLst>
            <a:gd name="adj" fmla="val 4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A3DC5-E39B-4E94-AFD4-B114C9DABC89}">
      <dsp:nvSpPr>
        <dsp:cNvPr id="0" name=""/>
        <dsp:cNvSpPr/>
      </dsp:nvSpPr>
      <dsp:spPr>
        <a:xfrm>
          <a:off x="7783553" y="2016276"/>
          <a:ext cx="1359009" cy="621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50" kern="1200" dirty="0" smtClean="0"/>
            <a:t>Catchments adjusted as necessary</a:t>
          </a:r>
          <a:endParaRPr lang="en-GB" sz="1250" kern="1200" dirty="0"/>
        </a:p>
      </dsp:txBody>
      <dsp:txXfrm>
        <a:off x="7801748" y="2034471"/>
        <a:ext cx="1322619" cy="584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2942" y="1812131"/>
            <a:ext cx="7772400" cy="110251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7151" y="266199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888C-1AFA-1B42-83D5-0AD7024228F2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6C7B-269E-0F4E-9B24-770ADF6CD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888C-1AFA-1B42-83D5-0AD7024228F2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6C7B-269E-0F4E-9B24-770ADF6CD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5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EF64-5C52-4E45-8351-3781A5F610A6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99B-F7C3-344C-AA89-DAC2080A6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A2FC-4F6C-4D4B-847B-345EFDE848E8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FCDB-0BE0-1D4B-A8FF-EE1ABF25D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6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A2FC-4F6C-4D4B-847B-345EFDE848E8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FCDB-0BE0-1D4B-A8FF-EE1ABF25D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4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A2FC-4F6C-4D4B-847B-345EFDE848E8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FCDB-0BE0-1D4B-A8FF-EE1ABF25D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5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31E-2B38-8E47-8217-09F5CF0A9F03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3C42-8D0D-AC47-AFB6-E50055832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8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31E-2B38-8E47-8217-09F5CF0A9F03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3C42-8D0D-AC47-AFB6-E50055832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2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8888C-1AFA-1B42-83D5-0AD7024228F2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E6C7B-269E-0F4E-9B24-770ADF6CD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4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8A2FC-4F6C-4D4B-847B-345EFDE848E8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FCDB-0BE0-1D4B-A8FF-EE1ABF25D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2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3C31E-2B38-8E47-8217-09F5CF0A9F03}" type="datetimeFigureOut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43C42-8D0D-AC47-AFB6-E50055832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5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23861" y="1812131"/>
            <a:ext cx="7772400" cy="1102519"/>
          </a:xfrm>
        </p:spPr>
        <p:txBody>
          <a:bodyPr/>
          <a:lstStyle/>
          <a:p>
            <a:r>
              <a:rPr lang="en-US" dirty="0" smtClean="0"/>
              <a:t>Cyprus market plan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With questions/comments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1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5385" y="1153462"/>
            <a:ext cx="4841786" cy="386259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b="1" u="sng" dirty="0" smtClean="0">
                <a:solidFill>
                  <a:schemeClr val="tx1"/>
                </a:solidFill>
              </a:rPr>
              <a:t>Target exceeded = </a:t>
            </a:r>
            <a:r>
              <a:rPr lang="en-GB" sz="1100" b="1" u="sng" dirty="0" smtClean="0">
                <a:solidFill>
                  <a:srgbClr val="C00000"/>
                </a:solidFill>
              </a:rPr>
              <a:t>Safe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Target population exceeded therefore store considered to be safe. </a:t>
            </a:r>
          </a:p>
          <a:p>
            <a:endParaRPr lang="en-GB" sz="1100" b="1" dirty="0">
              <a:solidFill>
                <a:schemeClr val="tx2"/>
              </a:solidFill>
            </a:endParaRPr>
          </a:p>
          <a:p>
            <a:r>
              <a:rPr lang="en-GB" sz="1100" b="1" u="sng" dirty="0" smtClean="0"/>
              <a:t>Deficit &lt; 10% = </a:t>
            </a:r>
            <a:r>
              <a:rPr lang="en-GB" sz="1100" b="1" u="sng" dirty="0" smtClean="0">
                <a:solidFill>
                  <a:srgbClr val="C00000"/>
                </a:solidFill>
              </a:rPr>
              <a:t>Balanced</a:t>
            </a:r>
          </a:p>
          <a:p>
            <a:r>
              <a:rPr lang="en-GB" sz="1100" dirty="0" smtClean="0"/>
              <a:t>Accepted variance.</a:t>
            </a:r>
            <a:endParaRPr lang="en-GB" sz="1100" dirty="0"/>
          </a:p>
          <a:p>
            <a:endParaRPr lang="en-GB" sz="1100" dirty="0">
              <a:solidFill>
                <a:schemeClr val="tx2"/>
              </a:solidFill>
            </a:endParaRPr>
          </a:p>
          <a:p>
            <a:r>
              <a:rPr lang="en-GB" sz="1100" b="1" u="sng" dirty="0" smtClean="0"/>
              <a:t>Deficit &gt; 10% = </a:t>
            </a:r>
            <a:r>
              <a:rPr lang="en-GB" sz="1100" b="1" u="sng" dirty="0" smtClean="0">
                <a:solidFill>
                  <a:srgbClr val="C00000"/>
                </a:solidFill>
              </a:rPr>
              <a:t>Risk</a:t>
            </a:r>
          </a:p>
          <a:p>
            <a:r>
              <a:rPr lang="en-GB" sz="1100" dirty="0" smtClean="0"/>
              <a:t>Stores requiring further investigation</a:t>
            </a:r>
            <a:r>
              <a:rPr lang="en-GB" sz="1100" dirty="0"/>
              <a:t>:</a:t>
            </a:r>
            <a:r>
              <a:rPr lang="en-GB" sz="1100" dirty="0" smtClean="0"/>
              <a:t>:</a:t>
            </a:r>
          </a:p>
          <a:p>
            <a:endParaRPr lang="en-GB" sz="1100" dirty="0" smtClean="0"/>
          </a:p>
          <a:p>
            <a:r>
              <a:rPr lang="en-GB" sz="1100" b="1" dirty="0" smtClean="0"/>
              <a:t>Larnaca Cineplex </a:t>
            </a:r>
            <a:r>
              <a:rPr lang="en-GB" sz="1100" dirty="0" smtClean="0"/>
              <a:t>– captive environment as located in a cinema complex. </a:t>
            </a:r>
          </a:p>
          <a:p>
            <a:r>
              <a:rPr lang="en-GB" sz="1100" b="1" dirty="0" err="1" smtClean="0"/>
              <a:t>Larnaca</a:t>
            </a:r>
            <a:endParaRPr lang="en-GB" sz="1100" b="1" dirty="0" smtClean="0"/>
          </a:p>
          <a:p>
            <a:r>
              <a:rPr lang="en-GB" sz="1100" b="1" dirty="0" smtClean="0"/>
              <a:t>Oroklini</a:t>
            </a:r>
          </a:p>
          <a:p>
            <a:r>
              <a:rPr lang="en-GB" sz="1100" b="1" dirty="0" smtClean="0"/>
              <a:t>Ayia Napa</a:t>
            </a:r>
          </a:p>
          <a:p>
            <a:r>
              <a:rPr lang="en-GB" sz="1100" b="1" dirty="0" smtClean="0"/>
              <a:t>Protaras</a:t>
            </a:r>
            <a:endParaRPr lang="en-GB" sz="1100" b="1" dirty="0"/>
          </a:p>
          <a:p>
            <a:endParaRPr lang="en-GB" sz="1100" b="1" dirty="0" smtClean="0"/>
          </a:p>
          <a:p>
            <a:r>
              <a:rPr lang="en-GB" sz="1100" b="1" dirty="0" smtClean="0"/>
              <a:t>Tourist </a:t>
            </a:r>
            <a:r>
              <a:rPr lang="en-GB" sz="1100" b="1" dirty="0"/>
              <a:t>arrivals in 2013:</a:t>
            </a:r>
          </a:p>
          <a:p>
            <a:r>
              <a:rPr lang="en-GB" sz="1100" dirty="0" err="1"/>
              <a:t>Larnaca</a:t>
            </a:r>
            <a:r>
              <a:rPr lang="en-GB" sz="1100" dirty="0"/>
              <a:t> &amp; </a:t>
            </a:r>
            <a:r>
              <a:rPr lang="en-GB" sz="1100" dirty="0" err="1"/>
              <a:t>Oroklini</a:t>
            </a:r>
            <a:r>
              <a:rPr lang="en-GB" sz="1100" dirty="0"/>
              <a:t> 		280,610</a:t>
            </a:r>
          </a:p>
          <a:p>
            <a:r>
              <a:rPr lang="en-GB" sz="1100" dirty="0" err="1"/>
              <a:t>Ayia</a:t>
            </a:r>
            <a:r>
              <a:rPr lang="en-GB" sz="1100" dirty="0"/>
              <a:t> Napa 			433,670</a:t>
            </a:r>
          </a:p>
          <a:p>
            <a:r>
              <a:rPr lang="en-GB" sz="1100" dirty="0" err="1"/>
              <a:t>Protaras</a:t>
            </a:r>
            <a:r>
              <a:rPr lang="en-GB" sz="1100" dirty="0"/>
              <a:t> &amp; </a:t>
            </a:r>
            <a:r>
              <a:rPr lang="en-GB" sz="1100" dirty="0" err="1"/>
              <a:t>Paralimni</a:t>
            </a:r>
            <a:r>
              <a:rPr lang="en-GB" sz="1100" dirty="0"/>
              <a:t>	</a:t>
            </a:r>
            <a:r>
              <a:rPr lang="en-GB" sz="1100" dirty="0" smtClean="0"/>
              <a:t>	357,140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100" dirty="0" smtClean="0"/>
              <a:t>Source = </a:t>
            </a:r>
            <a:r>
              <a:rPr lang="en-GB" sz="1100" dirty="0" err="1" smtClean="0"/>
              <a:t>Euromonitor</a:t>
            </a:r>
            <a:endParaRPr lang="en-GB" sz="1100" dirty="0" smtClean="0"/>
          </a:p>
          <a:p>
            <a:pPr marL="171450" indent="-171450">
              <a:buFont typeface="Arial" charset="0"/>
              <a:buChar char="•"/>
            </a:pPr>
            <a:endParaRPr lang="en-GB" sz="1100" dirty="0"/>
          </a:p>
          <a:p>
            <a:r>
              <a:rPr lang="en-GB" sz="1100" b="1" dirty="0" smtClean="0"/>
              <a:t>					</a:t>
            </a:r>
            <a:r>
              <a:rPr lang="en-GB" sz="1400" b="1" dirty="0" smtClean="0">
                <a:solidFill>
                  <a:schemeClr val="tx2"/>
                </a:solidFill>
              </a:rPr>
              <a:t>“</a:t>
            </a:r>
            <a:r>
              <a:rPr lang="en-GB" sz="1400" b="1" dirty="0" smtClean="0">
                <a:solidFill>
                  <a:srgbClr val="C00000"/>
                </a:solidFill>
              </a:rPr>
              <a:t>Risk” stores accepted</a:t>
            </a:r>
            <a:endParaRPr lang="en-GB" sz="14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231571"/>
            <a:ext cx="3409669" cy="778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8313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C00000"/>
                </a:solidFill>
              </a:rPr>
              <a:t>Target population variance continued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7" name="Picture 3" descr="C:\Users\EPF9418\AppData\Local\Microsoft\Windows\Temporary Internet Files\Content.IE5\ALI80GTK\MC90043261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83" y="4568321"/>
            <a:ext cx="432585" cy="4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Brace 7"/>
          <p:cNvSpPr/>
          <p:nvPr/>
        </p:nvSpPr>
        <p:spPr>
          <a:xfrm>
            <a:off x="5178773" y="2910195"/>
            <a:ext cx="253691" cy="64677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26683" y="2864250"/>
            <a:ext cx="1553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All </a:t>
            </a:r>
            <a:r>
              <a:rPr lang="en-GB" sz="1050" dirty="0" smtClean="0"/>
              <a:t>popular </a:t>
            </a:r>
            <a:r>
              <a:rPr lang="en-GB" sz="1050" dirty="0"/>
              <a:t>tourist destinations therefore customer base is not solely population. </a:t>
            </a:r>
          </a:p>
        </p:txBody>
      </p:sp>
    </p:spTree>
    <p:extLst>
      <p:ext uri="{BB962C8B-B14F-4D97-AF65-F5344CB8AC3E}">
        <p14:creationId xmlns:p14="http://schemas.microsoft.com/office/powerpoint/2010/main" val="27589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0349" y="19735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Population obtained vs Drive time population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4524" y="3946090"/>
            <a:ext cx="386663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Conclusion</a:t>
            </a:r>
          </a:p>
          <a:p>
            <a:r>
              <a:rPr lang="en-GB" sz="1200" dirty="0" smtClean="0"/>
              <a:t>Population obtained in hand drawn catchments </a:t>
            </a:r>
            <a:r>
              <a:rPr lang="en-GB" sz="1200" b="1" dirty="0" smtClean="0"/>
              <a:t>exceeds</a:t>
            </a:r>
            <a:r>
              <a:rPr lang="en-GB" sz="1200" dirty="0" smtClean="0"/>
              <a:t> drive time population by 104,000 residents overall. </a:t>
            </a:r>
            <a:endParaRPr lang="en-GB" sz="1200" dirty="0"/>
          </a:p>
        </p:txBody>
      </p:sp>
      <p:sp>
        <p:nvSpPr>
          <p:cNvPr id="8" name="Right Arrow 7"/>
          <p:cNvSpPr/>
          <p:nvPr/>
        </p:nvSpPr>
        <p:spPr>
          <a:xfrm>
            <a:off x="5034524" y="3380033"/>
            <a:ext cx="497712" cy="3240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27896" y="725559"/>
            <a:ext cx="882523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/>
              <a:t>Current situation = 8 minute drive time catchments overlap and stores do not have clear delivery zones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/>
              <a:t>Future with </a:t>
            </a:r>
            <a:r>
              <a:rPr lang="en-GB" sz="1200" b="1" dirty="0" err="1" smtClean="0"/>
              <a:t>handdrawn</a:t>
            </a:r>
            <a:r>
              <a:rPr lang="en-GB" sz="1200" b="1" dirty="0" smtClean="0"/>
              <a:t> TZ = Defined delivery areas for each store </a:t>
            </a:r>
          </a:p>
          <a:p>
            <a:pPr marL="228600" indent="-228600">
              <a:buAutoNum type="arabicPeriod"/>
            </a:pPr>
            <a:endParaRPr lang="en-GB" sz="1200" b="1" dirty="0"/>
          </a:p>
          <a:p>
            <a:r>
              <a:rPr lang="en-GB" sz="1200" b="1" dirty="0" smtClean="0"/>
              <a:t>Table below compares population per </a:t>
            </a:r>
            <a:r>
              <a:rPr lang="en-GB" sz="1200" b="1" dirty="0" err="1" smtClean="0"/>
              <a:t>handdrawn</a:t>
            </a:r>
            <a:r>
              <a:rPr lang="en-GB" sz="1200" b="1" dirty="0" smtClean="0"/>
              <a:t> TZ with population  in current 8 minute drive time catchments per store, illustrating benefits of market plan for customer base per store. </a:t>
            </a:r>
          </a:p>
        </p:txBody>
      </p:sp>
      <p:sp>
        <p:nvSpPr>
          <p:cNvPr id="11" name="Division 10"/>
          <p:cNvSpPr/>
          <p:nvPr/>
        </p:nvSpPr>
        <p:spPr>
          <a:xfrm>
            <a:off x="6504046" y="2117240"/>
            <a:ext cx="416689" cy="328432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982553" y="1971585"/>
            <a:ext cx="397057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Drive time population calculated as follows:</a:t>
            </a:r>
          </a:p>
          <a:p>
            <a:endParaRPr lang="en-GB" sz="1200" dirty="0"/>
          </a:p>
          <a:p>
            <a:r>
              <a:rPr lang="en-GB" sz="1200" dirty="0"/>
              <a:t>	</a:t>
            </a:r>
            <a:r>
              <a:rPr lang="en-GB" sz="1200" dirty="0" smtClean="0"/>
              <a:t>Population in 8 min </a:t>
            </a:r>
            <a:r>
              <a:rPr lang="en-GB" sz="1200" dirty="0"/>
              <a:t>drive time </a:t>
            </a:r>
            <a:r>
              <a:rPr lang="en-GB" sz="1200" dirty="0" smtClean="0"/>
              <a:t>per store</a:t>
            </a:r>
            <a:r>
              <a:rPr lang="en-GB" sz="1200" dirty="0"/>
              <a:t>	</a:t>
            </a:r>
          </a:p>
          <a:p>
            <a:r>
              <a:rPr lang="en-GB" sz="1200" dirty="0"/>
              <a:t>					 	</a:t>
            </a:r>
          </a:p>
          <a:p>
            <a:r>
              <a:rPr lang="en-GB" sz="1200" dirty="0"/>
              <a:t>		</a:t>
            </a:r>
            <a:endParaRPr lang="en-GB" sz="1200" dirty="0" smtClean="0"/>
          </a:p>
          <a:p>
            <a:r>
              <a:rPr lang="en-GB" sz="1200" dirty="0"/>
              <a:t>	</a:t>
            </a:r>
            <a:r>
              <a:rPr lang="en-GB" sz="1200" dirty="0" smtClean="0"/>
              <a:t>	number </a:t>
            </a:r>
            <a:r>
              <a:rPr lang="en-GB" sz="1200" dirty="0"/>
              <a:t>of stores per </a:t>
            </a:r>
            <a:r>
              <a:rPr lang="en-GB" sz="1200" dirty="0" smtClean="0"/>
              <a:t>area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54232" y="3291504"/>
            <a:ext cx="292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Avoid overlap of drive time catchments &amp; duplication of population</a:t>
            </a:r>
            <a:endParaRPr lang="en-GB" sz="1200" dirty="0"/>
          </a:p>
        </p:txBody>
      </p:sp>
      <p:sp>
        <p:nvSpPr>
          <p:cNvPr id="14" name="Division 13"/>
          <p:cNvSpPr/>
          <p:nvPr/>
        </p:nvSpPr>
        <p:spPr>
          <a:xfrm>
            <a:off x="6432129" y="2594054"/>
            <a:ext cx="522249" cy="266534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6" y="1839686"/>
            <a:ext cx="4729496" cy="3273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12857"/>
            <a:ext cx="4245428" cy="1594443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solidFill>
                  <a:srgbClr val="0070C0"/>
                </a:solidFill>
              </a:rPr>
              <a:t>Reactions</a:t>
            </a:r>
          </a:p>
          <a:p>
            <a:pPr marL="514350" indent="-514350">
              <a:buAutoNum type="arabicPeriod"/>
            </a:pPr>
            <a:r>
              <a:rPr lang="en-GB" sz="1400" b="1" dirty="0" smtClean="0"/>
              <a:t>Do you feel aligned with the principles adopted on the market plan?</a:t>
            </a:r>
          </a:p>
          <a:p>
            <a:pPr marL="514350" indent="-514350">
              <a:buAutoNum type="arabicPeriod"/>
            </a:pPr>
            <a:r>
              <a:rPr lang="en-GB" sz="1400" b="1" dirty="0" smtClean="0"/>
              <a:t>What concerns do you have now?</a:t>
            </a:r>
            <a:endParaRPr lang="en-GB" sz="1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1889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C00000"/>
                </a:solidFill>
              </a:rPr>
              <a:t>Conclusion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3113" y="806862"/>
            <a:ext cx="4560887" cy="160043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Moving forward</a:t>
            </a:r>
            <a:endParaRPr lang="en-GB" sz="1400" b="1" dirty="0"/>
          </a:p>
          <a:p>
            <a:pPr marL="342900" indent="-342900">
              <a:buAutoNum type="arabicPeriod"/>
            </a:pPr>
            <a:r>
              <a:rPr lang="en-GB" sz="1400" b="1" dirty="0" smtClean="0"/>
              <a:t>Output reports to be provided to you </a:t>
            </a:r>
          </a:p>
          <a:p>
            <a:pPr marL="342900" indent="-342900">
              <a:buAutoNum type="arabicPeriod"/>
            </a:pPr>
            <a:r>
              <a:rPr lang="en-GB" sz="1400" b="1" dirty="0" smtClean="0"/>
              <a:t>Feedback within two weeks</a:t>
            </a:r>
          </a:p>
          <a:p>
            <a:pPr marL="342900" indent="-342900">
              <a:buAutoNum type="arabicPeriod"/>
            </a:pPr>
            <a:r>
              <a:rPr lang="en-GB" sz="1400" b="1" dirty="0" smtClean="0"/>
              <a:t>Relevant adjustments made to trade zones</a:t>
            </a:r>
          </a:p>
          <a:p>
            <a:pPr marL="342900" indent="-342900">
              <a:buAutoNum type="arabicPeriod"/>
            </a:pPr>
            <a:r>
              <a:rPr lang="en-GB" sz="1400" b="1" dirty="0" smtClean="0"/>
              <a:t>Confirm adoption of trade zones to lock in  </a:t>
            </a:r>
          </a:p>
          <a:p>
            <a:pPr marL="342900" indent="-342900">
              <a:buAutoNum type="arabicPeriod"/>
            </a:pPr>
            <a:r>
              <a:rPr lang="en-GB" sz="1400" b="1" dirty="0" smtClean="0"/>
              <a:t>Ongoing commitment to operating within defined boundaries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2520043" y="2558288"/>
            <a:ext cx="685801" cy="638727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643970" y="3294204"/>
            <a:ext cx="5878286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Questions for the future</a:t>
            </a:r>
          </a:p>
          <a:p>
            <a:endParaRPr lang="en-GB" sz="1400" b="1" dirty="0"/>
          </a:p>
          <a:p>
            <a:pPr marL="342900" indent="-342900">
              <a:buAutoNum type="arabicPeriod"/>
            </a:pPr>
            <a:r>
              <a:rPr lang="en-GB" sz="1400" b="1" dirty="0" smtClean="0"/>
              <a:t>Where is there space for more KFC stores in Cyprus?</a:t>
            </a:r>
          </a:p>
          <a:p>
            <a:pPr marL="342900" indent="-342900">
              <a:buAutoNum type="arabicPeriod"/>
            </a:pPr>
            <a:r>
              <a:rPr lang="en-GB" sz="1400" b="1" dirty="0" smtClean="0"/>
              <a:t>Stores with depleted population/cause for concern – initiate discussions about different asset types</a:t>
            </a:r>
          </a:p>
          <a:p>
            <a:pPr marL="342900" indent="-342900">
              <a:buAutoNum type="arabicPeriod"/>
            </a:pPr>
            <a:endParaRPr lang="en-GB" sz="1400" b="1" dirty="0"/>
          </a:p>
        </p:txBody>
      </p:sp>
      <p:sp>
        <p:nvSpPr>
          <p:cNvPr id="12" name="Down Arrow 11"/>
          <p:cNvSpPr/>
          <p:nvPr/>
        </p:nvSpPr>
        <p:spPr>
          <a:xfrm>
            <a:off x="4240211" y="2571750"/>
            <a:ext cx="685801" cy="638727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5867623" y="2589034"/>
            <a:ext cx="685801" cy="638727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0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738" y="1200152"/>
            <a:ext cx="3622431" cy="2574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Current situation </a:t>
            </a:r>
            <a:r>
              <a:rPr lang="en-GB" dirty="0" smtClean="0">
                <a:solidFill>
                  <a:srgbClr val="C00000"/>
                </a:solidFill>
              </a:rPr>
              <a:t>in </a:t>
            </a:r>
            <a:r>
              <a:rPr lang="en-GB" dirty="0">
                <a:solidFill>
                  <a:srgbClr val="C00000"/>
                </a:solidFill>
              </a:rPr>
              <a:t>C</a:t>
            </a:r>
            <a:r>
              <a:rPr lang="en-GB" dirty="0" smtClean="0">
                <a:solidFill>
                  <a:srgbClr val="C00000"/>
                </a:solidFill>
              </a:rPr>
              <a:t>yprus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3282463" cy="3664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/>
              <a:t>Good News</a:t>
            </a:r>
          </a:p>
          <a:p>
            <a:pPr marL="0" indent="0" algn="ctr">
              <a:buNone/>
            </a:pPr>
            <a:endParaRPr lang="en-GB" sz="1400" b="1" dirty="0" smtClean="0"/>
          </a:p>
          <a:p>
            <a:pPr marL="514350" indent="-514350">
              <a:buAutoNum type="arabicPeriod"/>
            </a:pPr>
            <a:r>
              <a:rPr lang="en-GB" sz="1400" dirty="0" smtClean="0"/>
              <a:t>Cyprus densely populated with KFCs (1 KFC per 45,000 residents)</a:t>
            </a:r>
          </a:p>
          <a:p>
            <a:pPr marL="514350" indent="-514350">
              <a:buAutoNum type="arabicPeriod"/>
            </a:pPr>
            <a:r>
              <a:rPr lang="en-GB" sz="1400" dirty="0" smtClean="0"/>
              <a:t>Consistent growth experienced YOY </a:t>
            </a:r>
            <a:r>
              <a:rPr lang="en-GB" sz="1400" dirty="0" smtClean="0">
                <a:solidFill>
                  <a:srgbClr val="FF0000"/>
                </a:solidFill>
              </a:rPr>
              <a:t>– build growth – </a:t>
            </a:r>
            <a:r>
              <a:rPr lang="en-GB" sz="1400" dirty="0" err="1" smtClean="0">
                <a:solidFill>
                  <a:srgbClr val="FF0000"/>
                </a:solidFill>
              </a:rPr>
              <a:t>sssg</a:t>
            </a:r>
            <a:r>
              <a:rPr lang="en-GB" sz="1400" dirty="0" smtClean="0">
                <a:solidFill>
                  <a:srgbClr val="FF0000"/>
                </a:solidFill>
              </a:rPr>
              <a:t> flat</a:t>
            </a:r>
            <a:endParaRPr lang="en-GB" sz="1400" dirty="0" smtClean="0"/>
          </a:p>
          <a:p>
            <a:pPr marL="514350" indent="-514350">
              <a:buAutoNum type="arabicPeriod"/>
            </a:pPr>
            <a:r>
              <a:rPr lang="en-GB" sz="1400" dirty="0" smtClean="0"/>
              <a:t>Core population significantly supported by tourism</a:t>
            </a:r>
          </a:p>
          <a:p>
            <a:pPr marL="514350" indent="-514350">
              <a:buAutoNum type="arabicPeriod"/>
            </a:pP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4982307" y="1200150"/>
            <a:ext cx="3622431" cy="27241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52291" y="1211874"/>
            <a:ext cx="328246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Not So Good</a:t>
            </a:r>
          </a:p>
          <a:p>
            <a:endParaRPr lang="en-GB" sz="1400" dirty="0" smtClean="0"/>
          </a:p>
          <a:p>
            <a:pPr marL="342900" indent="-342900">
              <a:buAutoNum type="arabicPeriod"/>
            </a:pPr>
            <a:r>
              <a:rPr lang="en-GB" sz="1400" dirty="0" smtClean="0"/>
              <a:t>High degree of overlap with 8 minute drive time</a:t>
            </a:r>
          </a:p>
          <a:p>
            <a:pPr marL="342900" indent="-342900">
              <a:buAutoNum type="arabicPeriod"/>
            </a:pPr>
            <a:r>
              <a:rPr lang="en-GB" sz="1400" dirty="0" smtClean="0"/>
              <a:t>Only 2 Drive Thru stores</a:t>
            </a:r>
          </a:p>
          <a:p>
            <a:pPr marL="342900" indent="-342900">
              <a:buAutoNum type="arabicPeriod"/>
            </a:pPr>
            <a:r>
              <a:rPr lang="en-GB" sz="1400" dirty="0" smtClean="0"/>
              <a:t>Too early to market with delivery of KFC </a:t>
            </a:r>
            <a:r>
              <a:rPr lang="en-GB" sz="1400" dirty="0" smtClean="0">
                <a:solidFill>
                  <a:srgbClr val="FF0000"/>
                </a:solidFill>
              </a:rPr>
              <a:t>(rushed in to delivery of stores – inline assets instead of DT)</a:t>
            </a:r>
          </a:p>
          <a:p>
            <a:pPr marL="342900" indent="-342900">
              <a:buAutoNum type="arabicPeriod"/>
            </a:pPr>
            <a:r>
              <a:rPr lang="en-GB" sz="1400" dirty="0" smtClean="0"/>
              <a:t>Running out of space for new builds</a:t>
            </a:r>
          </a:p>
          <a:p>
            <a:pPr marL="342900" indent="-342900">
              <a:buAutoNum type="arabicPeriod"/>
            </a:pPr>
            <a:r>
              <a:rPr lang="en-GB" sz="1400" dirty="0" smtClean="0"/>
              <a:t>Stores fighting for same customers</a:t>
            </a:r>
          </a:p>
          <a:p>
            <a:endParaRPr lang="en-GB" sz="1400" dirty="0"/>
          </a:p>
        </p:txBody>
      </p:sp>
      <p:pic>
        <p:nvPicPr>
          <p:cNvPr id="7170" name="Picture 2" descr="C:\Users\EPF9418\AppData\Local\Microsoft\Windows\Temporary Internet Files\Content.IE5\NJX891FY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4" y="39243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PF9418\AppData\Local\Microsoft\Windows\Temporary Internet Files\Content.IE5\ALI80GTK\MC90044132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54" y="4006315"/>
            <a:ext cx="1055170" cy="10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dirty="0">
                <a:solidFill>
                  <a:srgbClr val="C00000"/>
                </a:solidFill>
              </a:rPr>
              <a:t>Illustration of 8 minute drive </a:t>
            </a:r>
            <a:r>
              <a:rPr lang="en-GB" dirty="0" smtClean="0">
                <a:solidFill>
                  <a:srgbClr val="C00000"/>
                </a:solidFill>
              </a:rPr>
              <a:t>time</a:t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(uses google map drive time)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57068"/>
            <a:ext cx="3860180" cy="408643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GB" sz="1400" dirty="0" smtClean="0"/>
              <a:t>8 minute travel time catchment applied to each delivering store in Nicosia </a:t>
            </a:r>
          </a:p>
          <a:p>
            <a:pPr>
              <a:buAutoNum type="arabicPeriod"/>
            </a:pPr>
            <a:endParaRPr lang="en-GB" sz="1400" dirty="0" smtClean="0"/>
          </a:p>
          <a:p>
            <a:pPr>
              <a:buFont typeface="+mj-lt"/>
              <a:buAutoNum type="arabicPeriod"/>
            </a:pPr>
            <a:r>
              <a:rPr lang="en-GB" sz="1400" dirty="0"/>
              <a:t>C</a:t>
            </a:r>
            <a:r>
              <a:rPr lang="en-GB" sz="1400" dirty="0" smtClean="0"/>
              <a:t>atchments differentiated by colour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tx2"/>
                </a:solidFill>
              </a:rPr>
              <a:t>		Significant overlaps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b="1" dirty="0" smtClean="0"/>
              <a:t>Therefore, applying 8 minute drive time as criteria for determining trade zones is not possible. </a:t>
            </a:r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7468"/>
            <a:ext cx="3536679" cy="356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EPF9418\AppData\Local\Microsoft\Windows\Temporary Internet Files\Content.IE5\ALI80GTK\MC90043261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47" y="213403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85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97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Cyprus market plan approach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61" y="2271664"/>
            <a:ext cx="5667878" cy="2534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53851772"/>
              </p:ext>
            </p:extLst>
          </p:nvPr>
        </p:nvGraphicFramePr>
        <p:xfrm>
          <a:off x="0" y="-525175"/>
          <a:ext cx="9144000" cy="449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69610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69" y="1138787"/>
            <a:ext cx="2207941" cy="7916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250" dirty="0" smtClean="0"/>
              <a:t>Deemed 20% of population in catchment required to meet monthly PST</a:t>
            </a:r>
            <a:r>
              <a:rPr lang="en-GB" sz="1250" dirty="0" smtClean="0">
                <a:solidFill>
                  <a:srgbClr val="FF0000"/>
                </a:solidFill>
              </a:rPr>
              <a:t> how did you get to this figure? And what population?</a:t>
            </a:r>
            <a:endParaRPr lang="en-GB" sz="125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Target population per </a:t>
            </a:r>
            <a:r>
              <a:rPr lang="en-US" dirty="0" smtClean="0">
                <a:solidFill>
                  <a:srgbClr val="C00000"/>
                </a:solidFill>
              </a:rPr>
              <a:t>store</a:t>
            </a:r>
            <a:endParaRPr lang="en-US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679437" y="1104843"/>
            <a:ext cx="959005" cy="6463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61889" y="1138786"/>
            <a:ext cx="217620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50" dirty="0" smtClean="0"/>
              <a:t>WPST obtained for each store (excluding malls as captive environment)</a:t>
            </a:r>
            <a:endParaRPr lang="en-GB" sz="1250" dirty="0"/>
          </a:p>
        </p:txBody>
      </p:sp>
      <p:sp>
        <p:nvSpPr>
          <p:cNvPr id="8" name="TextBox 7"/>
          <p:cNvSpPr txBox="1"/>
          <p:nvPr/>
        </p:nvSpPr>
        <p:spPr>
          <a:xfrm>
            <a:off x="7237427" y="1138787"/>
            <a:ext cx="168383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50" dirty="0" smtClean="0"/>
              <a:t>Monthly PST calculated</a:t>
            </a:r>
          </a:p>
          <a:p>
            <a:r>
              <a:rPr lang="en-GB" sz="1250" dirty="0" smtClean="0"/>
              <a:t>= WPST * 4</a:t>
            </a:r>
            <a:endParaRPr lang="en-GB" sz="1250" dirty="0"/>
          </a:p>
        </p:txBody>
      </p:sp>
      <p:sp>
        <p:nvSpPr>
          <p:cNvPr id="9" name="TextBox 8"/>
          <p:cNvSpPr txBox="1"/>
          <p:nvPr/>
        </p:nvSpPr>
        <p:spPr>
          <a:xfrm>
            <a:off x="4284140" y="2014199"/>
            <a:ext cx="24476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</a:rPr>
              <a:t>Target population per catchment calculated</a:t>
            </a:r>
          </a:p>
          <a:p>
            <a:r>
              <a:rPr lang="en-GB" sz="1400" b="1" dirty="0" smtClean="0">
                <a:solidFill>
                  <a:schemeClr val="tx2"/>
                </a:solidFill>
              </a:rPr>
              <a:t>= Monthly PST * 5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161745" y="1104843"/>
            <a:ext cx="959005" cy="6463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3" descr="C:\Users\EPF9418\AppData\Local\Microsoft\Windows\Temporary Internet Files\Content.IE5\ALI80GTK\MC9004326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18" y="1751174"/>
            <a:ext cx="1219408" cy="121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9" y="3215600"/>
            <a:ext cx="5932628" cy="1259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60761" y="2263515"/>
            <a:ext cx="24059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Assumptions</a:t>
            </a:r>
          </a:p>
          <a:p>
            <a:r>
              <a:rPr lang="en-US" sz="1100" dirty="0" smtClean="0"/>
              <a:t>50000 </a:t>
            </a:r>
            <a:r>
              <a:rPr lang="en-US" sz="1100" dirty="0" smtClean="0"/>
              <a:t>households </a:t>
            </a:r>
            <a:r>
              <a:rPr lang="en-US" sz="1100" dirty="0" smtClean="0"/>
              <a:t>based on 1.8 people per </a:t>
            </a:r>
            <a:r>
              <a:rPr lang="en-US" sz="1100" dirty="0" smtClean="0"/>
              <a:t>household </a:t>
            </a:r>
            <a:r>
              <a:rPr lang="en-US" sz="1100" dirty="0" smtClean="0"/>
              <a:t>= 90000</a:t>
            </a:r>
          </a:p>
          <a:p>
            <a:r>
              <a:rPr lang="en-US" sz="1100" dirty="0" smtClean="0"/>
              <a:t>Reduce to 80k as FC (which is captive)</a:t>
            </a:r>
          </a:p>
          <a:p>
            <a:r>
              <a:rPr lang="en-US" sz="1100" dirty="0" smtClean="0"/>
              <a:t>This will equate to $26mm or 4000 trans per week</a:t>
            </a:r>
          </a:p>
          <a:p>
            <a:endParaRPr lang="en-US" sz="1100" dirty="0"/>
          </a:p>
          <a:p>
            <a:r>
              <a:rPr lang="en-US" sz="1400" b="1" i="1" u="sng" dirty="0" smtClean="0">
                <a:solidFill>
                  <a:srgbClr val="FF0000"/>
                </a:solidFill>
              </a:rPr>
              <a:t>HOW DO we get to 20%</a:t>
            </a:r>
          </a:p>
          <a:p>
            <a:r>
              <a:rPr lang="en-US" sz="1400" b="1" i="1" u="sng" dirty="0" smtClean="0">
                <a:solidFill>
                  <a:srgbClr val="FF0000"/>
                </a:solidFill>
              </a:rPr>
              <a:t>What other assumptions used to flex YRI 90k base?</a:t>
            </a:r>
          </a:p>
          <a:p>
            <a:endParaRPr lang="en-US" sz="1100" dirty="0"/>
          </a:p>
          <a:p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882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80"/>
            <a:ext cx="8097644" cy="6244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Catchments </a:t>
            </a:r>
            <a:r>
              <a:rPr lang="en-US" dirty="0">
                <a:solidFill>
                  <a:srgbClr val="C00000"/>
                </a:solidFill>
              </a:rPr>
              <a:t>hand drawn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882571"/>
            <a:ext cx="2438400" cy="1851103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1300" dirty="0" smtClean="0"/>
              <a:t>4 digit postcode layer turned on, illustrating postcode boundary and postcode name in centre.</a:t>
            </a:r>
          </a:p>
          <a:p>
            <a:endParaRPr lang="en-US" sz="1300" dirty="0"/>
          </a:p>
          <a:p>
            <a:endParaRPr lang="en-US" sz="1300" dirty="0" smtClean="0"/>
          </a:p>
          <a:p>
            <a:endParaRPr lang="en-US" sz="13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766647" y="906532"/>
            <a:ext cx="3059721" cy="1851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>
              <a:spcBef>
                <a:spcPct val="20000"/>
              </a:spcBef>
              <a:buFont typeface="+mj-lt"/>
              <a:buAutoNum type="arabicPeriod"/>
              <a:defRPr sz="15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buClr>
                <a:schemeClr val="tx2"/>
              </a:buClr>
              <a:buAutoNum type="arabicPeriod" startAt="2"/>
            </a:pPr>
            <a:r>
              <a:rPr lang="en-GB" sz="1300" dirty="0" smtClean="0"/>
              <a:t>Demographic </a:t>
            </a:r>
            <a:r>
              <a:rPr lang="en-GB" sz="1300" dirty="0"/>
              <a:t>layer on, demonstrating population </a:t>
            </a:r>
            <a:r>
              <a:rPr lang="en-GB" sz="1300" dirty="0" smtClean="0"/>
              <a:t>density by colour &amp; number. </a:t>
            </a:r>
          </a:p>
          <a:p>
            <a:pPr marL="0" indent="0">
              <a:buNone/>
            </a:pPr>
            <a:r>
              <a:rPr lang="en-GB" sz="1300" dirty="0" smtClean="0">
                <a:latin typeface="Calibri"/>
              </a:rPr>
              <a:t>	→ </a:t>
            </a:r>
            <a:r>
              <a:rPr lang="en-GB" sz="1300" dirty="0" smtClean="0"/>
              <a:t>The </a:t>
            </a:r>
            <a:r>
              <a:rPr lang="en-GB" sz="1300" dirty="0"/>
              <a:t>darker </a:t>
            </a:r>
            <a:r>
              <a:rPr lang="en-GB" sz="1300" dirty="0" smtClean="0"/>
              <a:t>the shading; </a:t>
            </a:r>
            <a:r>
              <a:rPr lang="en-GB" sz="1300" dirty="0"/>
              <a:t>the </a:t>
            </a:r>
            <a:r>
              <a:rPr lang="en-GB" sz="1300" dirty="0" smtClean="0"/>
              <a:t>	higher the population density. </a:t>
            </a:r>
          </a:p>
          <a:p>
            <a:pPr marL="0" indent="0">
              <a:buNone/>
            </a:pPr>
            <a:r>
              <a:rPr lang="en-GB" sz="1300" dirty="0"/>
              <a:t>	</a:t>
            </a:r>
            <a:r>
              <a:rPr lang="en-GB" sz="1300" dirty="0">
                <a:latin typeface="Calibri"/>
              </a:rPr>
              <a:t> → </a:t>
            </a:r>
            <a:r>
              <a:rPr lang="en-GB" sz="1300" dirty="0" smtClean="0"/>
              <a:t>Population density  indicated 	per postcode catchment. </a:t>
            </a:r>
            <a:endParaRPr lang="en-GB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6232403" y="852858"/>
            <a:ext cx="2911597" cy="2174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514350" indent="-514350">
              <a:spcBef>
                <a:spcPct val="20000"/>
              </a:spcBef>
              <a:buClr>
                <a:schemeClr val="tx2"/>
              </a:buClr>
              <a:buFont typeface="+mj-lt"/>
              <a:buAutoNum type="arabicPeriod" startAt="2"/>
              <a:defRPr sz="15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buAutoNum type="arabicPeriod" startAt="3"/>
            </a:pPr>
            <a:r>
              <a:rPr lang="en-GB" sz="1300" dirty="0" smtClean="0"/>
              <a:t>Blue catchments </a:t>
            </a:r>
            <a:r>
              <a:rPr lang="en-GB" sz="1300" dirty="0"/>
              <a:t>hand drawn </a:t>
            </a:r>
            <a:r>
              <a:rPr lang="en-GB" sz="1300" dirty="0" smtClean="0"/>
              <a:t>along </a:t>
            </a:r>
            <a:r>
              <a:rPr lang="en-GB" sz="1300" dirty="0"/>
              <a:t>postcode </a:t>
            </a:r>
            <a:r>
              <a:rPr lang="en-GB" sz="1300" dirty="0" smtClean="0"/>
              <a:t>boundaries for all existing stores.</a:t>
            </a:r>
          </a:p>
          <a:p>
            <a:pPr>
              <a:buAutoNum type="arabicPeriod" startAt="3"/>
            </a:pPr>
            <a:r>
              <a:rPr lang="en-GB" sz="1300" dirty="0" smtClean="0"/>
              <a:t>Each catchment given a unique ID, preceded by “CY” and indicating asset type.</a:t>
            </a:r>
          </a:p>
          <a:p>
            <a:pPr marL="0" indent="0">
              <a:buNone/>
            </a:pPr>
            <a:r>
              <a:rPr lang="en-GB" sz="1300" dirty="0"/>
              <a:t>	</a:t>
            </a:r>
            <a:r>
              <a:rPr lang="en-GB" sz="1300" dirty="0" smtClean="0"/>
              <a:t>E.g. </a:t>
            </a:r>
          </a:p>
          <a:p>
            <a:pPr marL="0" indent="0">
              <a:buNone/>
            </a:pPr>
            <a:r>
              <a:rPr lang="en-GB" sz="1300" dirty="0" smtClean="0"/>
              <a:t>“CY Nicosia Cineplex [FC] (ID  13)</a:t>
            </a:r>
            <a:endParaRPr lang="en-GB" sz="13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1"/>
          <a:stretch/>
        </p:blipFill>
        <p:spPr bwMode="auto">
          <a:xfrm>
            <a:off x="261257" y="3020271"/>
            <a:ext cx="2212332" cy="187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1815231" y="2044308"/>
            <a:ext cx="0" cy="527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70190" t="24092" r="12158" b="23818"/>
          <a:stretch/>
        </p:blipFill>
        <p:spPr>
          <a:xfrm>
            <a:off x="3385458" y="2982743"/>
            <a:ext cx="2236728" cy="1915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03" y="3020271"/>
            <a:ext cx="2329548" cy="187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3933759" y="2389414"/>
            <a:ext cx="0" cy="410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23" y="3707528"/>
            <a:ext cx="529247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368" y="3677374"/>
            <a:ext cx="529247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4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81237"/>
            <a:ext cx="8097644" cy="62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Catchments hand drawn - continued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383" y="939239"/>
            <a:ext cx="75154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Exception to the process above = All stores not delivering</a:t>
            </a:r>
          </a:p>
          <a:p>
            <a:r>
              <a:rPr lang="en-US" sz="1400" dirty="0" smtClean="0"/>
              <a:t>Catchment hand drawn around postcode boundary in which store sits. </a:t>
            </a:r>
          </a:p>
          <a:p>
            <a:r>
              <a:rPr lang="en-US" sz="1400" dirty="0" smtClean="0"/>
              <a:t>Catchments also captured within neighbouring store trade zone to eliminate risk of customers residing in an area not delivered to. </a:t>
            </a:r>
          </a:p>
          <a:p>
            <a:endParaRPr lang="en-US" sz="1400" dirty="0" smtClean="0"/>
          </a:p>
          <a:p>
            <a:r>
              <a:rPr lang="en-US" sz="1400" b="1" dirty="0" smtClean="0"/>
              <a:t>E.g. </a:t>
            </a:r>
            <a:endParaRPr lang="en-US" sz="1400" dirty="0" smtClean="0"/>
          </a:p>
          <a:p>
            <a:r>
              <a:rPr lang="en-US" sz="1400" dirty="0" smtClean="0"/>
              <a:t>Kings Avenue Mall within postcode catchment AND Paphos 3 catchment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50" y="2571750"/>
            <a:ext cx="2862326" cy="2370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01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8310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Drive time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808914"/>
            <a:ext cx="8229600" cy="2071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28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sz="1350" dirty="0"/>
              <a:t>Drive time of 8 minutes </a:t>
            </a:r>
            <a:r>
              <a:rPr lang="en-GB" sz="1350" dirty="0" smtClean="0"/>
              <a:t>calculated from store location and compared to hand drawn trade zone. </a:t>
            </a:r>
          </a:p>
          <a:p>
            <a:r>
              <a:rPr lang="en-GB" sz="1350" dirty="0" smtClean="0"/>
              <a:t>Trade zone adjusted as necessary. </a:t>
            </a:r>
          </a:p>
          <a:p>
            <a:endParaRPr lang="en-GB" sz="1350" dirty="0" smtClean="0"/>
          </a:p>
          <a:p>
            <a:pPr marL="0" indent="0">
              <a:buNone/>
            </a:pPr>
            <a:r>
              <a:rPr lang="en-GB" sz="1350" dirty="0" smtClean="0"/>
              <a:t>	Travel time varied by region with significant overlaps in areas.</a:t>
            </a:r>
          </a:p>
          <a:p>
            <a:pPr marL="0" indent="0">
              <a:buNone/>
            </a:pPr>
            <a:r>
              <a:rPr lang="en-GB" sz="1350" dirty="0" smtClean="0"/>
              <a:t>	Key to examples below;</a:t>
            </a:r>
          </a:p>
          <a:p>
            <a:pPr marL="228600" indent="-228600">
              <a:buAutoNum type="arabicPeriod"/>
            </a:pPr>
            <a:r>
              <a:rPr lang="en-GB" sz="1350" dirty="0" smtClean="0"/>
              <a:t>Blue = Hand drawn catchments</a:t>
            </a:r>
          </a:p>
          <a:p>
            <a:pPr marL="228600" indent="-228600">
              <a:buAutoNum type="arabicPeriod"/>
            </a:pPr>
            <a:r>
              <a:rPr lang="en-GB" sz="1350" dirty="0" smtClean="0"/>
              <a:t>Yellow = 8 minute travel time</a:t>
            </a:r>
          </a:p>
          <a:p>
            <a:pPr marL="228600" indent="-228600">
              <a:buAutoNum type="arabicPeriod"/>
            </a:pPr>
            <a:r>
              <a:rPr lang="en-GB" sz="1350" dirty="0" smtClean="0"/>
              <a:t>Red = postcode boundary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768787"/>
            <a:ext cx="3473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tx2"/>
                </a:solidFill>
              </a:rPr>
              <a:t>Example 1 – Cineplex Nicosia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743450" y="2757697"/>
            <a:ext cx="3473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tx2"/>
                </a:solidFill>
              </a:rPr>
              <a:t>Example 2  – Yermasoyia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pic>
        <p:nvPicPr>
          <p:cNvPr id="4100" name="Picture 4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6" y="1683729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8" y="1868854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003918"/>
            <a:ext cx="2974522" cy="188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3840" t="26176" r="11213" b="14182"/>
          <a:stretch/>
        </p:blipFill>
        <p:spPr>
          <a:xfrm>
            <a:off x="457200" y="3010402"/>
            <a:ext cx="2764971" cy="1918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71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170595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Target </a:t>
            </a:r>
            <a:r>
              <a:rPr lang="en-GB" dirty="0">
                <a:solidFill>
                  <a:srgbClr val="C00000"/>
                </a:solidFill>
              </a:rPr>
              <a:t>population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89" y="477504"/>
            <a:ext cx="5934312" cy="676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smtClean="0"/>
              <a:t>Variance from target population per store calculated </a:t>
            </a:r>
          </a:p>
          <a:p>
            <a:pPr marL="0" indent="0">
              <a:buNone/>
            </a:pPr>
            <a:r>
              <a:rPr lang="en-GB" sz="1200" dirty="0" smtClean="0"/>
              <a:t>(-ve = target population exceeded)</a:t>
            </a:r>
          </a:p>
          <a:p>
            <a:pPr marL="0" indent="0">
              <a:buNone/>
            </a:pPr>
            <a:r>
              <a:rPr lang="en-GB" sz="1200" dirty="0" smtClean="0">
                <a:latin typeface="Calibri"/>
              </a:rPr>
              <a:t>→</a:t>
            </a:r>
            <a:r>
              <a:rPr lang="en-GB" sz="1200" dirty="0" smtClean="0"/>
              <a:t>Stores that do not deliver have been excluded from table below </a:t>
            </a:r>
            <a:endParaRPr lang="en-GB" sz="1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41" y="1254805"/>
            <a:ext cx="6672943" cy="3801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FC Central_Eastern EUROPE">
      <a:dk1>
        <a:srgbClr val="464746"/>
      </a:dk1>
      <a:lt1>
        <a:sysClr val="window" lastClr="FFFFFF"/>
      </a:lt1>
      <a:dk2>
        <a:srgbClr val="9F092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KFC Central_Eastern EUROPE">
      <a:dk1>
        <a:srgbClr val="464746"/>
      </a:dk1>
      <a:lt1>
        <a:sysClr val="window" lastClr="FFFFFF"/>
      </a:lt1>
      <a:dk2>
        <a:srgbClr val="9F092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KFC Central_Eastern EUROPE">
      <a:dk1>
        <a:srgbClr val="464746"/>
      </a:dk1>
      <a:lt1>
        <a:sysClr val="window" lastClr="FFFFFF"/>
      </a:lt1>
      <a:dk2>
        <a:srgbClr val="9F092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KFC Central_Eastern EUROPE">
    <a:dk1>
      <a:srgbClr val="464746"/>
    </a:dk1>
    <a:lt1>
      <a:sysClr val="window" lastClr="FFFFFF"/>
    </a:lt1>
    <a:dk2>
      <a:srgbClr val="9F0927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FC Central_Eastern EUROPE">
    <a:dk1>
      <a:srgbClr val="464746"/>
    </a:dk1>
    <a:lt1>
      <a:sysClr val="window" lastClr="FFFFFF"/>
    </a:lt1>
    <a:dk2>
      <a:srgbClr val="9F0927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680</Words>
  <Application>Microsoft Office PowerPoint</Application>
  <PresentationFormat>On-screen Show (16:9)</PresentationFormat>
  <Paragraphs>133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1_Custom Design</vt:lpstr>
      <vt:lpstr>2_Custom Design</vt:lpstr>
      <vt:lpstr>Cyprus market plan</vt:lpstr>
      <vt:lpstr>Current situation in Cyprus</vt:lpstr>
      <vt:lpstr>Illustration of 8 minute drive time (uses google map drive time)</vt:lpstr>
      <vt:lpstr>Cyprus market plan approach</vt:lpstr>
      <vt:lpstr>Target population per store</vt:lpstr>
      <vt:lpstr>Catchments hand drawn</vt:lpstr>
      <vt:lpstr>PowerPoint Presentation</vt:lpstr>
      <vt:lpstr>Drive time</vt:lpstr>
      <vt:lpstr>Target population variance</vt:lpstr>
      <vt:lpstr>PowerPoint Presentation</vt:lpstr>
      <vt:lpstr>Population obtained vs Drive time population</vt:lpstr>
      <vt:lpstr>PowerPoint Presentation</vt:lpstr>
    </vt:vector>
  </TitlesOfParts>
  <Company>Yum! Brands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Downs, Shannon</dc:creator>
  <cp:lastModifiedBy>Kumar, Ajay</cp:lastModifiedBy>
  <cp:revision>179</cp:revision>
  <dcterms:created xsi:type="dcterms:W3CDTF">2013-07-17T20:31:50Z</dcterms:created>
  <dcterms:modified xsi:type="dcterms:W3CDTF">2015-01-13T03:09:51Z</dcterms:modified>
</cp:coreProperties>
</file>